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9" r:id="rId2"/>
    <p:sldId id="284" r:id="rId3"/>
    <p:sldId id="481" r:id="rId4"/>
    <p:sldId id="484" r:id="rId5"/>
    <p:sldId id="482" r:id="rId6"/>
    <p:sldId id="493" r:id="rId7"/>
    <p:sldId id="494" r:id="rId8"/>
    <p:sldId id="491" r:id="rId9"/>
    <p:sldId id="487" r:id="rId10"/>
    <p:sldId id="492" r:id="rId11"/>
    <p:sldId id="489" r:id="rId12"/>
    <p:sldId id="479" r:id="rId13"/>
    <p:sldId id="478" r:id="rId1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FF66"/>
    <a:srgbClr val="FFFFFF"/>
    <a:srgbClr val="CCFF33"/>
    <a:srgbClr val="FFFF00"/>
    <a:srgbClr val="00FF00"/>
    <a:srgbClr val="CCFFFF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768" y="-82"/>
      </p:cViewPr>
      <p:guideLst>
        <p:guide orient="horz" pos="2432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C3F840-FD8A-4A2B-A94B-DDA42DA23FA8}" type="datetimeFigureOut">
              <a:rPr lang="de-AT"/>
              <a:pPr>
                <a:defRPr/>
              </a:pPr>
              <a:t>29.08.2020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B00B38-5391-4DCF-8C49-71834124CD2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09052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693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502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5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39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4013" y="1651000"/>
            <a:ext cx="3576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53050" y="1651000"/>
            <a:ext cx="35782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038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409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066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50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58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849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C3C3"/>
            </a:gs>
            <a:gs pos="50000">
              <a:schemeClr val="bg1"/>
            </a:gs>
            <a:gs pos="100000">
              <a:srgbClr val="C3C3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 userDrawn="1"/>
        </p:nvSpPr>
        <p:spPr bwMode="auto">
          <a:xfrm rot="-5400000">
            <a:off x="-1238250" y="3906838"/>
            <a:ext cx="5132388" cy="14446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>
              <a:cs typeface="+mn-cs"/>
            </a:endParaRP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651000"/>
            <a:ext cx="73072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031" name="Text Box 30"/>
          <p:cNvSpPr txBox="1">
            <a:spLocks noChangeArrowheads="1"/>
          </p:cNvSpPr>
          <p:nvPr userDrawn="1"/>
        </p:nvSpPr>
        <p:spPr bwMode="auto">
          <a:xfrm>
            <a:off x="401638" y="934389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48958EAE-52D2-4259-95F3-C5363A5A2249}" type="slidenum">
              <a:rPr lang="en-GB" altLang="de-DE" sz="1000" b="1" smtClean="0">
                <a:solidFill>
                  <a:srgbClr val="777777"/>
                </a:solidFill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altLang="de-DE" sz="1000" b="1" smtClean="0">
              <a:solidFill>
                <a:srgbClr val="777777"/>
              </a:solidFill>
            </a:endParaRP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74625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Titelformat zu bearbeiten</a:t>
            </a:r>
          </a:p>
        </p:txBody>
      </p:sp>
      <p:sp>
        <p:nvSpPr>
          <p:cNvPr id="1034" name="Rectangle 33"/>
          <p:cNvSpPr>
            <a:spLocks noChangeArrowheads="1"/>
          </p:cNvSpPr>
          <p:nvPr userDrawn="1"/>
        </p:nvSpPr>
        <p:spPr bwMode="auto">
          <a:xfrm>
            <a:off x="1258888" y="1412875"/>
            <a:ext cx="7885112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>
              <a:cs typeface="+mn-cs"/>
            </a:endParaRPr>
          </a:p>
        </p:txBody>
      </p:sp>
      <p:sp>
        <p:nvSpPr>
          <p:cNvPr id="1035" name="Text Box 34"/>
          <p:cNvSpPr txBox="1">
            <a:spLocks noChangeArrowheads="1"/>
          </p:cNvSpPr>
          <p:nvPr userDrawn="1"/>
        </p:nvSpPr>
        <p:spPr bwMode="auto">
          <a:xfrm>
            <a:off x="49213" y="1495425"/>
            <a:ext cx="115093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lang="en-GB" b="1" dirty="0" smtClean="0">
                <a:solidFill>
                  <a:srgbClr val="777777"/>
                </a:solidFill>
                <a:cs typeface="+mn-cs"/>
              </a:rPr>
              <a:t>Contents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Meetings </a:t>
            </a:r>
            <a:r>
              <a:rPr lang="en-GB" sz="1100" dirty="0" smtClean="0">
                <a:solidFill>
                  <a:srgbClr val="777777"/>
                </a:solidFill>
                <a:cs typeface="+mn-cs"/>
              </a:rPr>
              <a:t>under the IG-Umbrella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Lines of Development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Common Modules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Exchange Events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Statistics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Working Plan 2019/2020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100" dirty="0" smtClean="0">
                <a:solidFill>
                  <a:srgbClr val="777777"/>
                </a:solidFill>
                <a:cs typeface="+mn-cs"/>
              </a:rPr>
              <a:t>Request</a:t>
            </a:r>
          </a:p>
        </p:txBody>
      </p:sp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0" y="778814"/>
            <a:ext cx="125888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GB" sz="1200" b="1" dirty="0">
                <a:solidFill>
                  <a:srgbClr val="777777"/>
                </a:solidFill>
                <a:latin typeface="Arial" charset="0"/>
                <a:cs typeface="+mn-cs"/>
              </a:rPr>
              <a:t>EAB-Meeting</a:t>
            </a:r>
          </a:p>
          <a:p>
            <a:pPr algn="ctr">
              <a:defRPr/>
            </a:pPr>
            <a:endParaRPr lang="en-GB" sz="1200" b="1" dirty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GB" sz="1050" dirty="0" smtClean="0">
                <a:solidFill>
                  <a:srgbClr val="777777"/>
                </a:solidFill>
                <a:latin typeface="Arial" charset="0"/>
                <a:cs typeface="+mn-cs"/>
              </a:rPr>
              <a:t>3</a:t>
            </a:r>
            <a:r>
              <a:rPr lang="en-GB" sz="1050" baseline="30000" dirty="0" smtClean="0">
                <a:solidFill>
                  <a:srgbClr val="777777"/>
                </a:solidFill>
                <a:latin typeface="Arial" charset="0"/>
                <a:cs typeface="+mn-cs"/>
              </a:rPr>
              <a:t>rd</a:t>
            </a:r>
            <a:r>
              <a:rPr lang="en-GB" sz="1050" dirty="0" smtClean="0">
                <a:solidFill>
                  <a:srgbClr val="777777"/>
                </a:solidFill>
                <a:latin typeface="Arial" charset="0"/>
                <a:cs typeface="+mn-cs"/>
              </a:rPr>
              <a:t> September 2020</a:t>
            </a:r>
            <a:endParaRPr lang="en-GB" sz="1050" dirty="0">
              <a:solidFill>
                <a:srgbClr val="777777"/>
              </a:solidFill>
              <a:latin typeface="Arial" charset="0"/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/>
          </a:p>
        </p:txBody>
      </p:sp>
      <p:sp>
        <p:nvSpPr>
          <p:cNvPr id="29" name="Text Box 26"/>
          <p:cNvSpPr txBox="1">
            <a:spLocks noChangeArrowheads="1"/>
          </p:cNvSpPr>
          <p:nvPr userDrawn="1"/>
        </p:nvSpPr>
        <p:spPr bwMode="auto">
          <a:xfrm>
            <a:off x="4479925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 smtClean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 smtClean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-7938" y="6419850"/>
            <a:ext cx="4565651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100" dirty="0" smtClean="0">
                <a:solidFill>
                  <a:srgbClr val="E7E200"/>
                </a:solidFill>
                <a:latin typeface="+mj-lt"/>
                <a:cs typeface="+mn-cs"/>
              </a:rPr>
              <a:t>Colonel Assoc. Prof.  Harald GELL, PhD, MSc, MSD, MBA</a:t>
            </a:r>
          </a:p>
          <a:p>
            <a:pPr>
              <a:defRPr/>
            </a:pPr>
            <a:r>
              <a:rPr lang="en-GB" sz="1100" dirty="0" smtClean="0">
                <a:solidFill>
                  <a:srgbClr val="E7E200"/>
                </a:solidFill>
                <a:latin typeface="+mj-lt"/>
                <a:cs typeface="+mn-cs"/>
              </a:rPr>
              <a:t>Chairman Implementation Group</a:t>
            </a:r>
          </a:p>
        </p:txBody>
      </p:sp>
      <p:pic>
        <p:nvPicPr>
          <p:cNvPr id="1038" name="Grafik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/>
          <a:stretch>
            <a:fillRect/>
          </a:stretch>
        </p:blipFill>
        <p:spPr bwMode="auto">
          <a:xfrm>
            <a:off x="306668" y="91234"/>
            <a:ext cx="648000" cy="6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24387" r="15042" b="11210"/>
          <a:stretch/>
        </p:blipFill>
        <p:spPr bwMode="auto">
          <a:xfrm>
            <a:off x="7524328" y="6452417"/>
            <a:ext cx="7487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60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milyo.eu/node/8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iera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7072"/>
          <a:stretch>
            <a:fillRect/>
          </a:stretch>
        </p:blipFill>
        <p:spPr bwMode="auto">
          <a:xfrm>
            <a:off x="1397000" y="1546225"/>
            <a:ext cx="77660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162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0138" y="2333625"/>
            <a:ext cx="4576762" cy="2333625"/>
          </a:xfrm>
          <a:effectLst>
            <a:outerShdw blurRad="50800" dist="76200" dir="2700000" algn="tl" rotWithShape="0">
              <a:schemeClr val="tx1"/>
            </a:outerShdw>
          </a:effectLst>
        </p:spPr>
        <p:txBody>
          <a:bodyPr anchor="t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de-DE" dirty="0" smtClean="0">
                <a:solidFill>
                  <a:srgbClr val="F2EC00"/>
                </a:solidFill>
              </a:rPr>
              <a:t>EAB</a:t>
            </a:r>
            <a:br>
              <a:rPr lang="en-US" altLang="de-DE" dirty="0" smtClean="0">
                <a:solidFill>
                  <a:srgbClr val="F2EC00"/>
                </a:solidFill>
              </a:rPr>
            </a:br>
            <a:r>
              <a:rPr lang="en-US" altLang="de-DE" dirty="0" smtClean="0">
                <a:solidFill>
                  <a:srgbClr val="F2EC00"/>
                </a:solidFill>
              </a:rPr>
              <a:t>Meeting</a:t>
            </a:r>
            <a:r>
              <a:rPr lang="en-US" altLang="de-DE" sz="1100" dirty="0" smtClean="0">
                <a:solidFill>
                  <a:srgbClr val="F2EC00"/>
                </a:solidFill>
              </a:rPr>
              <a:t/>
            </a:r>
            <a:br>
              <a:rPr lang="en-US" altLang="de-DE" sz="1100" dirty="0" smtClean="0">
                <a:solidFill>
                  <a:srgbClr val="F2EC00"/>
                </a:solidFill>
              </a:rPr>
            </a:br>
            <a:r>
              <a:rPr lang="en-US" altLang="de-DE" sz="1100" dirty="0" smtClean="0">
                <a:solidFill>
                  <a:srgbClr val="F2EC00"/>
                </a:solidFill>
              </a:rPr>
              <a:t/>
            </a:r>
            <a:br>
              <a:rPr lang="en-US" altLang="de-DE" sz="1100" dirty="0" smtClean="0">
                <a:solidFill>
                  <a:srgbClr val="F2EC00"/>
                </a:solidFill>
              </a:rPr>
            </a:br>
            <a:r>
              <a:rPr lang="en-US" altLang="de-DE" sz="2800" dirty="0" smtClean="0">
                <a:solidFill>
                  <a:srgbClr val="F2EC00"/>
                </a:solidFill>
              </a:rPr>
              <a:t>Results 2019/2020</a:t>
            </a:r>
            <a:br>
              <a:rPr lang="en-US" altLang="de-DE" sz="2800" dirty="0" smtClean="0">
                <a:solidFill>
                  <a:srgbClr val="F2EC00"/>
                </a:solidFill>
              </a:rPr>
            </a:br>
            <a:r>
              <a:rPr lang="en-US" altLang="de-DE" sz="2800" dirty="0" smtClean="0">
                <a:solidFill>
                  <a:srgbClr val="F2EC00"/>
                </a:solidFill>
              </a:rPr>
              <a:t>&amp;</a:t>
            </a:r>
            <a:br>
              <a:rPr lang="en-US" altLang="de-DE" sz="2800" dirty="0" smtClean="0">
                <a:solidFill>
                  <a:srgbClr val="F2EC00"/>
                </a:solidFill>
              </a:rPr>
            </a:br>
            <a:r>
              <a:rPr lang="en-US" altLang="de-DE" sz="2800" dirty="0" smtClean="0">
                <a:solidFill>
                  <a:srgbClr val="F2EC00"/>
                </a:solidFill>
              </a:rPr>
              <a:t>Working Plan</a:t>
            </a:r>
            <a:br>
              <a:rPr lang="en-US" altLang="de-DE" sz="2800" dirty="0" smtClean="0">
                <a:solidFill>
                  <a:srgbClr val="F2EC00"/>
                </a:solidFill>
              </a:rPr>
            </a:br>
            <a:r>
              <a:rPr lang="en-US" altLang="de-DE" sz="2800" dirty="0" smtClean="0">
                <a:solidFill>
                  <a:srgbClr val="F2EC00"/>
                </a:solidFill>
              </a:rPr>
              <a:t>2020/2021</a:t>
            </a:r>
            <a:endParaRPr lang="en-US" altLang="de-DE" sz="2800" dirty="0">
              <a:solidFill>
                <a:srgbClr val="F2EC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412875"/>
            <a:ext cx="1255713" cy="50244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de-AT">
              <a:latin typeface="Arial" charset="0"/>
              <a:cs typeface="+mn-cs"/>
            </a:endParaRP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1265238" y="296863"/>
            <a:ext cx="7777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>
                <a:solidFill>
                  <a:srgbClr val="003399"/>
                </a:solidFill>
              </a:rPr>
              <a:t>European Initiative</a:t>
            </a:r>
            <a:br>
              <a:rPr lang="en-US" altLang="de-DE" sz="3600">
                <a:solidFill>
                  <a:srgbClr val="003399"/>
                </a:solidFill>
              </a:rPr>
            </a:br>
            <a:r>
              <a:rPr lang="en-US" altLang="de-DE" sz="220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>
              <a:solidFill>
                <a:srgbClr val="0033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65679" y="5683193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rgbClr val="F2EC00"/>
                </a:solidFill>
              </a:rPr>
              <a:t>EMILYO</a:t>
            </a:r>
            <a:endParaRPr lang="en-US" altLang="de-DE" sz="2400" kern="0" dirty="0">
              <a:solidFill>
                <a:srgbClr val="F2EC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37561" y="149324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rgbClr val="F2EC00"/>
                </a:solidFill>
              </a:rPr>
              <a:t>The Initiative</a:t>
            </a:r>
            <a:endParaRPr lang="en-US" altLang="de-DE" sz="2400" kern="0" dirty="0">
              <a:solidFill>
                <a:srgbClr val="F2EC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25722" y="5589240"/>
            <a:ext cx="157686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000" kern="0" dirty="0" smtClean="0">
                <a:solidFill>
                  <a:srgbClr val="F2EC00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2000" kern="0" dirty="0" smtClean="0">
                <a:solidFill>
                  <a:srgbClr val="F2EC00"/>
                </a:solidFill>
              </a:rPr>
              <a:t>Erasmus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738893" y="1628800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000" kern="0" dirty="0" smtClean="0">
                <a:solidFill>
                  <a:srgbClr val="F2EC00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sz="2000" kern="0" dirty="0" smtClean="0">
                <a:solidFill>
                  <a:srgbClr val="F2EC00"/>
                </a:solidFill>
              </a:rPr>
              <a:t>Militaire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smtClean="0"/>
              <a:t>Working Plan 2019/2020</a:t>
            </a:r>
            <a:br>
              <a:rPr lang="en-GB" altLang="de-DE" smtClean="0"/>
            </a:br>
            <a:r>
              <a:rPr lang="en-GB" altLang="de-DE" sz="2400" smtClean="0"/>
              <a:t>under the umbrella of the Implementation Group (2)</a:t>
            </a:r>
          </a:p>
        </p:txBody>
      </p:sp>
      <p:sp>
        <p:nvSpPr>
          <p:cNvPr id="9220" name="Inhaltsplatzhalter 2"/>
          <p:cNvSpPr>
            <a:spLocks noGrp="1"/>
          </p:cNvSpPr>
          <p:nvPr>
            <p:ph idx="1"/>
          </p:nvPr>
        </p:nvSpPr>
        <p:spPr>
          <a:xfrm>
            <a:off x="1624013" y="1601788"/>
            <a:ext cx="7307262" cy="4779962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4 IG meetings (2 days or more)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LoD meetings (e.g.: Air Force succeeded in SPP)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2 EUMACS (DE / PT)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CSDP-Olympiad (HR)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iMAFs (RO</a:t>
            </a:r>
            <a:r>
              <a:rPr lang="en-GB" altLang="de-DE" sz="2400" dirty="0" smtClean="0">
                <a:solidFill>
                  <a:srgbClr val="FF0000"/>
                </a:solidFill>
              </a:rPr>
              <a:t>?</a:t>
            </a:r>
            <a:r>
              <a:rPr lang="en-GB" altLang="de-DE" sz="2400" dirty="0" smtClean="0"/>
              <a:t> / PL)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~20 international semesters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Common Modules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400" dirty="0" smtClean="0"/>
              <a:t>Seminars &amp; other meetings at BOEIs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925" y="4567238"/>
            <a:ext cx="1187450" cy="53975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Working Plan 2020/2021</a:t>
            </a:r>
            <a:br>
              <a:rPr lang="en-GB" altLang="de-DE" dirty="0" smtClean="0"/>
            </a:br>
            <a:r>
              <a:rPr lang="en-GB" altLang="de-DE" sz="2400" dirty="0" smtClean="0"/>
              <a:t>under the umbrella of the Implementation Group (3)</a:t>
            </a:r>
          </a:p>
        </p:txBody>
      </p:sp>
      <p:sp>
        <p:nvSpPr>
          <p:cNvPr id="9220" name="Inhaltsplatzhalter 2"/>
          <p:cNvSpPr>
            <a:spLocks noGrp="1"/>
          </p:cNvSpPr>
          <p:nvPr>
            <p:ph idx="1"/>
          </p:nvPr>
        </p:nvSpPr>
        <p:spPr>
          <a:xfrm>
            <a:off x="1624013" y="1601788"/>
            <a:ext cx="7307262" cy="477996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altLang="de-DE" sz="2400" dirty="0" smtClean="0"/>
              <a:t>Promotion of</a:t>
            </a:r>
            <a:br>
              <a:rPr lang="en-GB" altLang="de-DE" sz="2400" dirty="0" smtClean="0"/>
            </a:br>
            <a:r>
              <a:rPr lang="en-GB" altLang="de-DE" sz="2400" dirty="0" smtClean="0"/>
              <a:t>the Initiative:</a:t>
            </a:r>
          </a:p>
          <a:p>
            <a:pPr lvl="1">
              <a:buClr>
                <a:schemeClr val="tx1"/>
              </a:buClr>
            </a:pPr>
            <a:r>
              <a:rPr lang="en-GB" altLang="de-DE" sz="2000" dirty="0" smtClean="0"/>
              <a:t>EUMACS 2020 (DE)</a:t>
            </a:r>
          </a:p>
          <a:p>
            <a:pPr lvl="1">
              <a:buClr>
                <a:schemeClr val="tx1"/>
              </a:buClr>
            </a:pPr>
            <a:r>
              <a:rPr lang="en-GB" altLang="de-DE" sz="2000" dirty="0" smtClean="0"/>
              <a:t>EUMACS 2021 (PT)</a:t>
            </a:r>
          </a:p>
          <a:p>
            <a:pPr lvl="1">
              <a:buClr>
                <a:schemeClr val="tx1"/>
              </a:buClr>
            </a:pPr>
            <a:r>
              <a:rPr lang="en-GB" altLang="de-DE" sz="2000" dirty="0" smtClean="0"/>
              <a:t>iMAF 2020 (RO)?</a:t>
            </a:r>
          </a:p>
          <a:p>
            <a:pPr lvl="1">
              <a:buClr>
                <a:schemeClr val="tx1"/>
              </a:buClr>
            </a:pPr>
            <a:r>
              <a:rPr lang="en-GB" altLang="de-DE" sz="2000" dirty="0" smtClean="0"/>
              <a:t>iMAF 2021 (PL)</a:t>
            </a:r>
          </a:p>
          <a:p>
            <a:pPr lvl="1">
              <a:buClr>
                <a:schemeClr val="tx1"/>
              </a:buClr>
            </a:pPr>
            <a:r>
              <a:rPr lang="en-GB" altLang="de-DE" sz="2000" dirty="0" smtClean="0"/>
              <a:t>Letter to all (Rector-)</a:t>
            </a:r>
            <a:br>
              <a:rPr lang="en-GB" altLang="de-DE" sz="2000" dirty="0" smtClean="0"/>
            </a:br>
            <a:r>
              <a:rPr lang="en-GB" altLang="de-DE" sz="2000" dirty="0" smtClean="0"/>
              <a:t>Commandants/</a:t>
            </a:r>
            <a:br>
              <a:rPr lang="en-GB" altLang="de-DE" sz="2000" dirty="0" smtClean="0"/>
            </a:br>
            <a:r>
              <a:rPr lang="en-GB" altLang="de-DE" sz="2000" dirty="0" smtClean="0"/>
              <a:t>Superintendents</a:t>
            </a:r>
          </a:p>
          <a:p>
            <a:pPr lvl="1">
              <a:buClr>
                <a:schemeClr val="tx1"/>
              </a:buClr>
            </a:pPr>
            <a:r>
              <a:rPr lang="en-GB" altLang="de-DE" sz="2000" dirty="0" smtClean="0"/>
              <a:t>Promotion at BOEIs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GB" altLang="de-DE" sz="2000" dirty="0" smtClean="0"/>
              <a:t>LoD meetings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en-GB" altLang="de-DE" sz="2400" dirty="0" smtClean="0"/>
              <a:t>Publication </a:t>
            </a:r>
            <a:r>
              <a:rPr lang="en-GB" altLang="de-DE" sz="2400" dirty="0" smtClean="0">
                <a:sym typeface="Wingdings" pitchFamily="2" charset="2"/>
              </a:rPr>
              <a:t> </a:t>
            </a:r>
            <a:endParaRPr lang="en-GB" altLang="de-DE" sz="2400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4925" y="4567238"/>
            <a:ext cx="1187450" cy="53975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9513" t="16444" r="33125" b="4000"/>
          <a:stretch/>
        </p:blipFill>
        <p:spPr bwMode="auto">
          <a:xfrm>
            <a:off x="5297488" y="1593850"/>
            <a:ext cx="3586162" cy="477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GB" altLang="de-DE" sz="3600" smtClean="0"/>
              <a:t>Prolongation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GB" altLang="de-DE" sz="3600" smtClean="0"/>
              <a:t>of </a:t>
            </a:r>
            <a:r>
              <a:rPr lang="en-US" altLang="de-DE" sz="3600" smtClean="0"/>
              <a:t>the task of the project oriented EAB-configuration</a:t>
            </a:r>
            <a:endParaRPr lang="en-GB" altLang="de-DE" sz="3600" smtClean="0"/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GB" altLang="de-DE" sz="3600" smtClean="0"/>
              <a:t>for another study year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925" y="5056188"/>
            <a:ext cx="1187450" cy="53975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191" y="1897113"/>
            <a:ext cx="4102919" cy="2862322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GB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GB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  <a:endParaRPr lang="en-GB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"/>
          <a:stretch/>
        </p:blipFill>
        <p:spPr>
          <a:xfrm>
            <a:off x="1467189" y="1632064"/>
            <a:ext cx="3420000" cy="344402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Meetings 2019/2020</a:t>
            </a:r>
            <a:br>
              <a:rPr lang="en-GB" altLang="de-DE" dirty="0" smtClean="0"/>
            </a:br>
            <a:r>
              <a:rPr lang="en-GB" altLang="de-DE" sz="2400" dirty="0" smtClean="0"/>
              <a:t>under the umbrella of the Implementation Group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4925" y="1924050"/>
            <a:ext cx="1187450" cy="541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3076" name="Inhaltsplatzhalter 2"/>
          <p:cNvSpPr>
            <a:spLocks noGrp="1"/>
          </p:cNvSpPr>
          <p:nvPr>
            <p:ph idx="1"/>
          </p:nvPr>
        </p:nvSpPr>
        <p:spPr>
          <a:xfrm>
            <a:off x="1624013" y="1601788"/>
            <a:ext cx="7307262" cy="477996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altLang="de-DE" sz="2000" dirty="0" smtClean="0"/>
              <a:t>4 IG meetings (quarterly) </a:t>
            </a:r>
            <a:r>
              <a:rPr lang="en-GB" altLang="de-DE" sz="2000" dirty="0" smtClean="0">
                <a:sym typeface="Wingdings" pitchFamily="2" charset="2"/>
              </a:rPr>
              <a:t> number of participants is increasing (</a:t>
            </a:r>
            <a:r>
              <a:rPr lang="de-AT" altLang="de-DE" sz="2000" dirty="0" smtClean="0"/>
              <a:t>70-80)</a:t>
            </a:r>
            <a:endParaRPr lang="en-GB" altLang="de-DE" sz="2000" dirty="0" smtClean="0"/>
          </a:p>
          <a:p>
            <a:pPr lvl="1">
              <a:buClr>
                <a:schemeClr val="tx1"/>
              </a:buClr>
            </a:pPr>
            <a:r>
              <a:rPr lang="en-GB" altLang="de-DE" sz="1800" dirty="0" smtClean="0"/>
              <a:t>2 x Brussels</a:t>
            </a:r>
          </a:p>
          <a:p>
            <a:pPr lvl="1">
              <a:buClr>
                <a:schemeClr val="tx1"/>
              </a:buClr>
            </a:pPr>
            <a:r>
              <a:rPr lang="en-GB" altLang="de-DE" sz="1800" dirty="0" smtClean="0"/>
              <a:t>1 x Bucharest 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GB" altLang="de-DE" sz="1800" dirty="0" smtClean="0"/>
              <a:t>1 x VTC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000" dirty="0" smtClean="0"/>
              <a:t>Annual LoD-9 meeting (AWL/Wroclaw/PL)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000" dirty="0" smtClean="0"/>
              <a:t>LoD-10 meeting (NDU/Veliko Tarnovo/BG)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000" dirty="0" smtClean="0"/>
              <a:t>Several other LoD meetings (Air Force, Navy, Technical)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000" dirty="0" smtClean="0"/>
              <a:t>Several EUMSSF meetings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altLang="de-DE" sz="2000" dirty="0" smtClean="0"/>
              <a:t>iMAF 2020 </a:t>
            </a:r>
            <a:r>
              <a:rPr lang="en-GB" altLang="de-DE" sz="2000" dirty="0" smtClean="0"/>
              <a:t>postponed (</a:t>
            </a:r>
            <a:r>
              <a:rPr lang="en-GB" altLang="de-DE" sz="2000" dirty="0" smtClean="0">
                <a:solidFill>
                  <a:srgbClr val="FF0000"/>
                </a:solidFill>
              </a:rPr>
              <a:t>COVID-19</a:t>
            </a:r>
            <a:r>
              <a:rPr lang="en-GB" altLang="de-DE" sz="2000" dirty="0" smtClean="0"/>
              <a:t>)</a:t>
            </a:r>
            <a:endParaRPr lang="en-GB" alt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smtClean="0"/>
              <a:t>LoD</a:t>
            </a:r>
            <a:br>
              <a:rPr lang="en-GB" altLang="de-DE" smtClean="0"/>
            </a:br>
            <a:r>
              <a:rPr lang="en-GB" altLang="de-DE" sz="2400" smtClean="0"/>
              <a:t>Lines of Development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4925" y="2492375"/>
            <a:ext cx="1187450" cy="53975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63584"/>
              </p:ext>
            </p:extLst>
          </p:nvPr>
        </p:nvGraphicFramePr>
        <p:xfrm>
          <a:off x="1476375" y="1612366"/>
          <a:ext cx="7560121" cy="4768961"/>
        </p:xfrm>
        <a:graphic>
          <a:graphicData uri="http://schemas.openxmlformats.org/drawingml/2006/table">
            <a:tbl>
              <a:tblPr firstRow="1" firstCol="1" bandRow="1"/>
              <a:tblGrid>
                <a:gridCol w="788376">
                  <a:extLst>
                    <a:ext uri="{9D8B030D-6E8A-4147-A177-3AD203B41FA5}"/>
                  </a:extLst>
                </a:gridCol>
                <a:gridCol w="4971545">
                  <a:extLst>
                    <a:ext uri="{9D8B030D-6E8A-4147-A177-3AD203B41FA5}"/>
                  </a:extLst>
                </a:gridCol>
                <a:gridCol w="936104">
                  <a:extLst>
                    <a:ext uri="{9D8B030D-6E8A-4147-A177-3AD203B41FA5}"/>
                  </a:extLst>
                </a:gridCol>
                <a:gridCol w="864096"/>
              </a:tblGrid>
              <a:tr h="319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LoD No.</a:t>
                      </a:r>
                      <a:endParaRPr lang="en-GB" sz="1600" b="1" noProof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LoD Name </a:t>
                      </a:r>
                      <a:endParaRPr lang="en-GB" sz="1600" b="1" noProof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Solved</a:t>
                      </a:r>
                      <a:endParaRPr lang="en-GB" sz="1400" b="1" noProof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On-going</a:t>
                      </a:r>
                      <a:endParaRPr lang="en-GB" sz="1400" b="1" noProof="0" dirty="0" smtClean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1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System of Equivalences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2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Development of Competences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3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Development of IDL/e-learning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Create an IT-Platform (</a:t>
                      </a: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  <a:hlinkClick r:id="rId2"/>
                        </a:rPr>
                        <a:t>www.emilyo.eu</a:t>
                      </a: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) 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(Legal) Framework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National Implementation of the Programme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7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Financing the Initiative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8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Times New Roman"/>
                        </a:rPr>
                        <a:t>Common Modules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9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MS Mincho"/>
                        </a:rPr>
                        <a:t>Future Projects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10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MS Mincho"/>
                        </a:rPr>
                        <a:t>Gender Mainstreaming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11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effectLst/>
                          <a:latin typeface="+mj-lt"/>
                          <a:ea typeface="MS Mincho"/>
                        </a:rPr>
                        <a:t>International Naval Semester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12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+mn-cs"/>
                        </a:rPr>
                        <a:t>International Air Force Semester</a:t>
                      </a:r>
                      <a:endParaRPr lang="en-GB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j-lt"/>
                          <a:ea typeface="MS Mincho"/>
                        </a:rPr>
                        <a:t>13</a:t>
                      </a:r>
                      <a:endParaRPr lang="en-GB" sz="16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International Technical Semester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14</a:t>
                      </a: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Research &amp; Development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15</a:t>
                      </a: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International Medical Semester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16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7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-</a:t>
                      </a:r>
                      <a:endParaRPr lang="en-GB" sz="1600" b="1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(European Union Military Secondary Schools Forum)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008000"/>
                          </a:solidFill>
                          <a:latin typeface="Wingdings 2"/>
                        </a:rPr>
                        <a:t>R</a:t>
                      </a:r>
                      <a:endParaRPr lang="de-AT" sz="1600" b="1" dirty="0" smtClean="0">
                        <a:solidFill>
                          <a:srgbClr val="008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 smtClean="0">
                          <a:solidFill>
                            <a:srgbClr val="FF0000"/>
                          </a:solidFill>
                          <a:latin typeface="Wingdings 2"/>
                        </a:rPr>
                        <a:t>S</a:t>
                      </a:r>
                      <a:endParaRPr lang="de-AT" sz="900" b="1" dirty="0" smtClean="0">
                        <a:solidFill>
                          <a:srgbClr val="FF0000"/>
                        </a:solidFill>
                        <a:latin typeface="MS Shell Dlg 2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CM</a:t>
            </a:r>
            <a:br>
              <a:rPr lang="en-GB" altLang="de-DE" dirty="0" smtClean="0"/>
            </a:br>
            <a:r>
              <a:rPr lang="en-GB" altLang="de-DE" sz="2400" dirty="0" smtClean="0"/>
              <a:t>Common Modules (as of 03 Sep 2020)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925" y="3046413"/>
            <a:ext cx="1187450" cy="541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86947"/>
              </p:ext>
            </p:extLst>
          </p:nvPr>
        </p:nvGraphicFramePr>
        <p:xfrm>
          <a:off x="1477137" y="1602424"/>
          <a:ext cx="7560839" cy="4778908"/>
        </p:xfrm>
        <a:graphic>
          <a:graphicData uri="http://schemas.openxmlformats.org/drawingml/2006/table">
            <a:tbl>
              <a:tblPr firstRow="1" firstCol="1" bandRow="1"/>
              <a:tblGrid>
                <a:gridCol w="2789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76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40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9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de-AT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de-AT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de-AT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de-AT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Advanced Technologies in </a:t>
                      </a: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Borders Surveillance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Individual Personal Development and Meta-Communication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for ICAO LPR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Interoperability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P1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Irregular Warfare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Law of Armed Conflict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Basic Military English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Leadership &amp; Agility in Complex Environments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Battle Physical, Mental and Survival Training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 in Communication -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Biosafety and Bioterrorism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noProof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GB" sz="900" b="1" baseline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Leadership, Motivation and Influence -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Operating Environment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Leadership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Security and Defence Policy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Security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Comprehensive Approach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(A)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CMO/PSO (4 </a:t>
                      </a: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Sub-Modules [A, B, C, D])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(B)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Crisis Management (Military Leadership) –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Instructor Training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Cross Cultural Communication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(A)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CSDP-Olympiad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(B)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Cultural Awareness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(C)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Cyber Security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Strategy and Security in the Baltic Sea Region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Defence and Security Economics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Senior Cadets’ Seminar on Leadership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1.5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Electronic Warfare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Small Unit Tactics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P1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Space Applications for Security and Defence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P2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Stress Management -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English for Aircraft Maintenance SET P3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NCM </a:t>
                      </a:r>
                      <a:r>
                        <a:rPr lang="en-US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Infantry Officer Winter Warfare Basic Module (EE)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Aviation Security Personnel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NCM Close Quarter Battle (LV)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9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Fighting In Built Up Area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900" b="1" baseline="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de-AT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NCM Troop Leading Procedures (LV)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7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How to meet the Media</a:t>
                      </a:r>
                      <a:endParaRPr lang="de-AT" sz="9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 </a:t>
                      </a: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NCM Technologies in Cyber Security (PL)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29826">
                <a:tc>
                  <a:txBody>
                    <a:bodyPr/>
                    <a:lstStyle/>
                    <a:p>
                      <a:endParaRPr lang="de-AT" sz="900" dirty="0">
                        <a:latin typeface="+mn-lt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900" dirty="0">
                        <a:latin typeface="+mn-lt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AT" sz="900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Total: 48</a:t>
                      </a:r>
                      <a:endParaRPr lang="de-AT" sz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130.5</a:t>
                      </a:r>
                      <a:endParaRPr lang="de-AT" sz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Events 2019/2020</a:t>
            </a:r>
            <a:br>
              <a:rPr lang="en-GB" altLang="de-DE" dirty="0" smtClean="0"/>
            </a:br>
            <a:r>
              <a:rPr lang="en-GB" altLang="de-DE" sz="2400" dirty="0" smtClean="0"/>
              <a:t>under the umbrella of the Implementation Group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4925" y="3608388"/>
            <a:ext cx="1187450" cy="541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28" y="1549387"/>
            <a:ext cx="2249706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84" y="2322504"/>
            <a:ext cx="5279149" cy="33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Events 2019/2020</a:t>
            </a:r>
            <a:br>
              <a:rPr lang="en-GB" altLang="de-DE" dirty="0" smtClean="0"/>
            </a:br>
            <a:r>
              <a:rPr lang="en-GB" altLang="de-DE" sz="2400" dirty="0" smtClean="0"/>
              <a:t>under the umbrella of the Implementation Group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4925" y="3608388"/>
            <a:ext cx="1187450" cy="541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64" y="2269396"/>
            <a:ext cx="7632000" cy="34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Events 2019/2020</a:t>
            </a:r>
            <a:br>
              <a:rPr lang="en-GB" altLang="de-DE" dirty="0" smtClean="0"/>
            </a:br>
            <a:r>
              <a:rPr lang="en-GB" altLang="de-DE" sz="2400" dirty="0" smtClean="0"/>
              <a:t>under the umbrella of the Implementation Group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4925" y="3608388"/>
            <a:ext cx="1187450" cy="541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36" y="1609303"/>
            <a:ext cx="7128792" cy="47226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 rot="19825762">
            <a:off x="4261172" y="41230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trendline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4925" y="4084638"/>
            <a:ext cx="1187450" cy="53975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Statistics 2019/2020</a:t>
            </a:r>
            <a:br>
              <a:rPr lang="en-GB" altLang="de-DE" dirty="0" smtClean="0"/>
            </a:br>
            <a:r>
              <a:rPr lang="en-GB" altLang="de-DE" sz="2400" dirty="0" smtClean="0"/>
              <a:t>participating Officer Cadets/Students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03" y="1916287"/>
            <a:ext cx="7704000" cy="415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Working Plan 2020/2021</a:t>
            </a:r>
            <a:br>
              <a:rPr lang="en-GB" altLang="de-DE" dirty="0" smtClean="0"/>
            </a:br>
            <a:r>
              <a:rPr lang="en-GB" altLang="de-DE" sz="2400" dirty="0" smtClean="0"/>
              <a:t>under the umbrella of the Implementation Group (1)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1404938" y="1585913"/>
            <a:ext cx="7631558" cy="402927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GB" altLang="de-DE" sz="1800" dirty="0" smtClean="0"/>
              <a:t>See EMILYO homepage (</a:t>
            </a:r>
            <a:r>
              <a:rPr lang="en-GB" altLang="de-DE" sz="1600" dirty="0" smtClean="0">
                <a:hlinkClick r:id="rId2"/>
              </a:rPr>
              <a:t>http://www.emilyo.eu/node/878</a:t>
            </a:r>
            <a:r>
              <a:rPr lang="en-GB" altLang="de-DE" sz="1800" dirty="0" smtClean="0"/>
              <a:t>)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925" y="4567238"/>
            <a:ext cx="1187450" cy="53975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7" t="12286" r="38571" b="9328"/>
          <a:stretch/>
        </p:blipFill>
        <p:spPr bwMode="auto">
          <a:xfrm>
            <a:off x="2134192" y="1944000"/>
            <a:ext cx="1981213" cy="4010583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9" t="13869" r="38792" b="2396"/>
          <a:stretch/>
        </p:blipFill>
        <p:spPr bwMode="auto">
          <a:xfrm>
            <a:off x="4306371" y="1944000"/>
            <a:ext cx="1949861" cy="4284296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12285" r="38544" b="1210"/>
          <a:stretch/>
        </p:blipFill>
        <p:spPr bwMode="auto">
          <a:xfrm>
            <a:off x="6431817" y="1944880"/>
            <a:ext cx="1956607" cy="4425982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Bildschirmpräsentation (4:3)</PresentationFormat>
  <Paragraphs>218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Standarddesign</vt:lpstr>
      <vt:lpstr>EAB Meeting  Results 2019/2020 &amp; Working Plan 2020/2021</vt:lpstr>
      <vt:lpstr>Meetings 2019/2020 under the umbrella of the Implementation Group</vt:lpstr>
      <vt:lpstr>LoD Lines of Development</vt:lpstr>
      <vt:lpstr>CM Common Modules (as of 03 Sep 2020)</vt:lpstr>
      <vt:lpstr>Events 2019/2020 under the umbrella of the Implementation Group</vt:lpstr>
      <vt:lpstr>Events 2019/2020 under the umbrella of the Implementation Group</vt:lpstr>
      <vt:lpstr>Events 2019/2020 under the umbrella of the Implementation Group</vt:lpstr>
      <vt:lpstr>Statistics 2019/2020 participating Officer Cadets/Students</vt:lpstr>
      <vt:lpstr>Working Plan 2020/2021 under the umbrella of the Implementation Group (1)</vt:lpstr>
      <vt:lpstr>Working Plan 2019/2020 under the umbrella of the Implementation Group (2)</vt:lpstr>
      <vt:lpstr>Working Plan 2020/2021 under the umbrella of the Implementation Group (3)</vt:lpstr>
      <vt:lpstr>Request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Dr. Harald GELL, MSc, MSD, MBA</cp:lastModifiedBy>
  <cp:revision>497</cp:revision>
  <cp:lastPrinted>2015-05-01T16:24:43Z</cp:lastPrinted>
  <dcterms:created xsi:type="dcterms:W3CDTF">2009-07-10T17:32:08Z</dcterms:created>
  <dcterms:modified xsi:type="dcterms:W3CDTF">2020-08-29T19:29:39Z</dcterms:modified>
</cp:coreProperties>
</file>